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3"/>
  </p:notesMasterIdLst>
  <p:sldIdLst>
    <p:sldId id="399" r:id="rId2"/>
    <p:sldId id="330" r:id="rId3"/>
    <p:sldId id="342" r:id="rId4"/>
    <p:sldId id="343" r:id="rId5"/>
    <p:sldId id="344" r:id="rId6"/>
    <p:sldId id="332" r:id="rId7"/>
    <p:sldId id="333" r:id="rId8"/>
    <p:sldId id="334" r:id="rId9"/>
    <p:sldId id="335" r:id="rId10"/>
    <p:sldId id="336" r:id="rId11"/>
    <p:sldId id="337" r:id="rId12"/>
    <p:sldId id="338" r:id="rId13"/>
    <p:sldId id="339" r:id="rId14"/>
    <p:sldId id="340" r:id="rId15"/>
    <p:sldId id="341" r:id="rId16"/>
    <p:sldId id="345" r:id="rId17"/>
    <p:sldId id="346" r:id="rId18"/>
    <p:sldId id="347" r:id="rId19"/>
    <p:sldId id="348" r:id="rId20"/>
    <p:sldId id="349" r:id="rId21"/>
    <p:sldId id="350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4BA1F0-E179-4259-91AE-FE7665784060}" v="154" dt="2022-08-30T05:58:08.4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03" autoAdjust="0"/>
    <p:restoredTop sz="96135" autoAdjust="0"/>
  </p:normalViewPr>
  <p:slideViewPr>
    <p:cSldViewPr snapToGrid="0">
      <p:cViewPr varScale="1">
        <p:scale>
          <a:sx n="93" d="100"/>
          <a:sy n="93" d="100"/>
        </p:scale>
        <p:origin x="90" y="2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4.png>
</file>

<file path=ppt/media/image17.tiff>
</file>

<file path=ppt/media/image18.jpeg>
</file>

<file path=ppt/media/image19.jpeg>
</file>

<file path=ppt/media/image20.jpeg>
</file>

<file path=ppt/media/image2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F6F9A2-9DD7-4BFD-8560-ED9D186197C6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6ADE6B-C4EB-4A17-9E6B-E5884E54B5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546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6ADE6B-C4EB-4A17-9E6B-E5884E54B56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536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6238" y="2379058"/>
            <a:ext cx="8279412" cy="2607067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6238" y="5324559"/>
            <a:ext cx="6960410" cy="14761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2EA59E2A-1562-42FB-AAF1-91478A0B027C}"/>
              </a:ext>
            </a:extLst>
          </p:cNvPr>
          <p:cNvSpPr/>
          <p:nvPr userDrawn="1"/>
        </p:nvSpPr>
        <p:spPr>
          <a:xfrm>
            <a:off x="0" y="5124450"/>
            <a:ext cx="9144000" cy="47625"/>
          </a:xfrm>
          <a:custGeom>
            <a:avLst/>
            <a:gdLst/>
            <a:ahLst/>
            <a:cxnLst/>
            <a:rect l="l" t="t" r="r" b="b"/>
            <a:pathLst>
              <a:path w="9144000" h="47625">
                <a:moveTo>
                  <a:pt x="9144000" y="0"/>
                </a:moveTo>
                <a:lnTo>
                  <a:pt x="0" y="0"/>
                </a:lnTo>
                <a:lnTo>
                  <a:pt x="0" y="47625"/>
                </a:lnTo>
                <a:lnTo>
                  <a:pt x="9144000" y="47625"/>
                </a:lnTo>
                <a:lnTo>
                  <a:pt x="9144000" y="0"/>
                </a:lnTo>
                <a:close/>
              </a:path>
            </a:pathLst>
          </a:cu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3256B2C-7DCA-4A2A-8266-F32966F1D4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1434" y="5228308"/>
            <a:ext cx="1584082" cy="159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91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Linux Programming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0E46C-ED49-42AD-BB6D-7499E1F08A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bg object 17">
            <a:extLst>
              <a:ext uri="{FF2B5EF4-FFF2-40B4-BE49-F238E27FC236}">
                <a16:creationId xmlns:a16="http://schemas.microsoft.com/office/drawing/2014/main" id="{A54E47E7-2E06-1C87-0E49-90654156720A}"/>
              </a:ext>
            </a:extLst>
          </p:cNvPr>
          <p:cNvSpPr/>
          <p:nvPr userDrawn="1"/>
        </p:nvSpPr>
        <p:spPr>
          <a:xfrm>
            <a:off x="0" y="1019175"/>
            <a:ext cx="9144000" cy="47625"/>
          </a:xfrm>
          <a:custGeom>
            <a:avLst/>
            <a:gdLst/>
            <a:ahLst/>
            <a:cxnLst/>
            <a:rect l="l" t="t" r="r" b="b"/>
            <a:pathLst>
              <a:path w="9144000" h="47625">
                <a:moveTo>
                  <a:pt x="9144000" y="0"/>
                </a:moveTo>
                <a:lnTo>
                  <a:pt x="0" y="0"/>
                </a:lnTo>
                <a:lnTo>
                  <a:pt x="0" y="47625"/>
                </a:lnTo>
                <a:lnTo>
                  <a:pt x="9144000" y="47625"/>
                </a:lnTo>
                <a:lnTo>
                  <a:pt x="9144000" y="0"/>
                </a:lnTo>
                <a:close/>
              </a:path>
            </a:pathLst>
          </a:cu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36290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Linux Programming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0E46C-ED49-42AD-BB6D-7499E1F08A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9437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9947" y="1199626"/>
            <a:ext cx="8281359" cy="5219097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Linux Programming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0E46C-ED49-42AD-BB6D-7499E1F08A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bg object 17">
            <a:extLst>
              <a:ext uri="{FF2B5EF4-FFF2-40B4-BE49-F238E27FC236}">
                <a16:creationId xmlns:a16="http://schemas.microsoft.com/office/drawing/2014/main" id="{CB794B9E-4289-5D99-827C-C13DB1C3E52C}"/>
              </a:ext>
            </a:extLst>
          </p:cNvPr>
          <p:cNvSpPr/>
          <p:nvPr userDrawn="1"/>
        </p:nvSpPr>
        <p:spPr>
          <a:xfrm>
            <a:off x="0" y="923440"/>
            <a:ext cx="9144000" cy="47625"/>
          </a:xfrm>
          <a:custGeom>
            <a:avLst/>
            <a:gdLst/>
            <a:ahLst/>
            <a:cxnLst/>
            <a:rect l="l" t="t" r="r" b="b"/>
            <a:pathLst>
              <a:path w="9144000" h="47625">
                <a:moveTo>
                  <a:pt x="9144000" y="0"/>
                </a:moveTo>
                <a:lnTo>
                  <a:pt x="0" y="0"/>
                </a:lnTo>
                <a:lnTo>
                  <a:pt x="0" y="47625"/>
                </a:lnTo>
                <a:lnTo>
                  <a:pt x="9144000" y="47625"/>
                </a:lnTo>
                <a:lnTo>
                  <a:pt x="9144000" y="0"/>
                </a:lnTo>
                <a:close/>
              </a:path>
            </a:pathLst>
          </a:cu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82942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Linux Programming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0E46C-ED49-42AD-BB6D-7499E1F08A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5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947" y="1199626"/>
            <a:ext cx="4074903" cy="4977337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99626"/>
            <a:ext cx="4074902" cy="4977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Linux Programming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0E46C-ED49-42AD-BB6D-7499E1F08A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bg object 17">
            <a:extLst>
              <a:ext uri="{FF2B5EF4-FFF2-40B4-BE49-F238E27FC236}">
                <a16:creationId xmlns:a16="http://schemas.microsoft.com/office/drawing/2014/main" id="{047151B4-1963-39F8-326C-B88D276A4D7F}"/>
              </a:ext>
            </a:extLst>
          </p:cNvPr>
          <p:cNvSpPr/>
          <p:nvPr userDrawn="1"/>
        </p:nvSpPr>
        <p:spPr>
          <a:xfrm>
            <a:off x="0" y="932405"/>
            <a:ext cx="9144000" cy="47625"/>
          </a:xfrm>
          <a:custGeom>
            <a:avLst/>
            <a:gdLst/>
            <a:ahLst/>
            <a:cxnLst/>
            <a:rect l="l" t="t" r="r" b="b"/>
            <a:pathLst>
              <a:path w="9144000" h="47625">
                <a:moveTo>
                  <a:pt x="9144000" y="0"/>
                </a:moveTo>
                <a:lnTo>
                  <a:pt x="0" y="0"/>
                </a:lnTo>
                <a:lnTo>
                  <a:pt x="0" y="47625"/>
                </a:lnTo>
                <a:lnTo>
                  <a:pt x="9144000" y="47625"/>
                </a:lnTo>
                <a:lnTo>
                  <a:pt x="9144000" y="0"/>
                </a:lnTo>
                <a:close/>
              </a:path>
            </a:pathLst>
          </a:cu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34626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Linux Programming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0E46C-ED49-42AD-BB6D-7499E1F08A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291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Linux Programming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0E46C-ED49-42AD-BB6D-7499E1F08A7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bg object 17">
            <a:extLst>
              <a:ext uri="{FF2B5EF4-FFF2-40B4-BE49-F238E27FC236}">
                <a16:creationId xmlns:a16="http://schemas.microsoft.com/office/drawing/2014/main" id="{7B8B7032-858E-1E7C-6BD1-B8B58B8CF61C}"/>
              </a:ext>
            </a:extLst>
          </p:cNvPr>
          <p:cNvSpPr/>
          <p:nvPr userDrawn="1"/>
        </p:nvSpPr>
        <p:spPr>
          <a:xfrm>
            <a:off x="0" y="932405"/>
            <a:ext cx="9144000" cy="47625"/>
          </a:xfrm>
          <a:custGeom>
            <a:avLst/>
            <a:gdLst/>
            <a:ahLst/>
            <a:cxnLst/>
            <a:rect l="l" t="t" r="r" b="b"/>
            <a:pathLst>
              <a:path w="9144000" h="47625">
                <a:moveTo>
                  <a:pt x="9144000" y="0"/>
                </a:moveTo>
                <a:lnTo>
                  <a:pt x="0" y="0"/>
                </a:lnTo>
                <a:lnTo>
                  <a:pt x="0" y="47625"/>
                </a:lnTo>
                <a:lnTo>
                  <a:pt x="9144000" y="47625"/>
                </a:lnTo>
                <a:lnTo>
                  <a:pt x="9144000" y="0"/>
                </a:lnTo>
                <a:close/>
              </a:path>
            </a:pathLst>
          </a:cu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90378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Linux Programming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0E46C-ED49-42AD-BB6D-7499E1F08A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231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Linux Programming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0E46C-ED49-42AD-BB6D-7499E1F08A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336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Linux Programming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0E46C-ED49-42AD-BB6D-7499E1F08A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27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9947" y="136524"/>
            <a:ext cx="8281359" cy="7359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9947" y="1155699"/>
            <a:ext cx="8281359" cy="5263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altLang="ko-KR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9947" y="6509462"/>
            <a:ext cx="2057400" cy="2120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tint val="75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37576" y="6509462"/>
            <a:ext cx="3086100" cy="2120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tx1">
                    <a:tint val="75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</a:lstStyle>
          <a:p>
            <a:r>
              <a:rPr lang="en-US" altLang="ko-KR"/>
              <a:t>Linux Programming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63906" y="6509462"/>
            <a:ext cx="2057400" cy="2120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tint val="75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</a:lstStyle>
          <a:p>
            <a:fld id="{2F00E46C-ED49-42AD-BB6D-7499E1F08A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3837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>
              <a:lumMod val="75000"/>
              <a:lumOff val="25000"/>
            </a:schemeClr>
          </a:solidFill>
          <a:latin typeface="한컴산뜻돋움" panose="02000000000000000000" pitchFamily="2" charset="-127"/>
          <a:ea typeface="한컴산뜻돋움" panose="02000000000000000000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accent4"/>
        </a:buClr>
        <a:buFont typeface="Wingdings" panose="05000000000000000000" pitchFamily="2" charset="2"/>
        <a:buChar char="§"/>
        <a:defRPr sz="2400" kern="1200">
          <a:solidFill>
            <a:schemeClr val="tx1">
              <a:lumMod val="75000"/>
              <a:lumOff val="25000"/>
            </a:schemeClr>
          </a:solidFill>
          <a:latin typeface="한컴산뜻돋움" panose="02000000000000000000" pitchFamily="2" charset="-127"/>
          <a:ea typeface="한컴산뜻돋움" panose="02000000000000000000" pitchFamily="2" charset="-127"/>
          <a:cs typeface="+mn-cs"/>
        </a:defRPr>
      </a:lvl1pPr>
      <a:lvl2pPr marL="449263" indent="-228600" algn="l" defTabSz="914400" rtl="0" eaLnBrk="1" latinLnBrk="1" hangingPunct="1">
        <a:lnSpc>
          <a:spcPct val="90000"/>
        </a:lnSpc>
        <a:spcBef>
          <a:spcPts val="500"/>
        </a:spcBef>
        <a:buClr>
          <a:srgbClr val="00B0F0"/>
        </a:buClr>
        <a:buFont typeface="Wingdings" panose="05000000000000000000" pitchFamily="2" charset="2"/>
        <a:buChar char="§"/>
        <a:defRPr sz="2000" kern="1200">
          <a:solidFill>
            <a:schemeClr val="tx1">
              <a:lumMod val="75000"/>
              <a:lumOff val="25000"/>
            </a:schemeClr>
          </a:solidFill>
          <a:latin typeface="한컴산뜻돋움" panose="02000000000000000000" pitchFamily="2" charset="-127"/>
          <a:ea typeface="한컴산뜻돋움" panose="02000000000000000000" pitchFamily="2" charset="-127"/>
          <a:cs typeface="+mn-cs"/>
        </a:defRPr>
      </a:lvl2pPr>
      <a:lvl3pPr marL="715963" indent="-228600" algn="l" defTabSz="914400" rtl="0" eaLnBrk="1" latinLnBrk="1" hangingPunct="1">
        <a:lnSpc>
          <a:spcPct val="90000"/>
        </a:lnSpc>
        <a:spcBef>
          <a:spcPts val="500"/>
        </a:spcBef>
        <a:buClr>
          <a:schemeClr val="accent2">
            <a:lumMod val="75000"/>
          </a:schemeClr>
        </a:buClr>
        <a:buFont typeface="Wingdings" panose="05000000000000000000" pitchFamily="2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한컴산뜻돋움" panose="02000000000000000000" pitchFamily="2" charset="-127"/>
          <a:ea typeface="한컴산뜻돋움" panose="02000000000000000000" pitchFamily="2" charset="-127"/>
          <a:cs typeface="+mn-cs"/>
        </a:defRPr>
      </a:lvl3pPr>
      <a:lvl4pPr marL="982663" indent="-228600" algn="l" defTabSz="914400" rtl="0" eaLnBrk="1" latinLnBrk="1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>
              <a:lumMod val="75000"/>
              <a:lumOff val="25000"/>
            </a:schemeClr>
          </a:solidFill>
          <a:latin typeface="한컴산뜻돋움" panose="02000000000000000000" pitchFamily="2" charset="-127"/>
          <a:ea typeface="한컴산뜻돋움" panose="02000000000000000000" pitchFamily="2" charset="-127"/>
          <a:cs typeface="+mn-cs"/>
        </a:defRPr>
      </a:lvl4pPr>
      <a:lvl5pPr marL="1258888" indent="-228600" algn="l" defTabSz="914400" rtl="0" eaLnBrk="1" latinLnBrk="1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>
              <a:lumMod val="75000"/>
              <a:lumOff val="25000"/>
            </a:schemeClr>
          </a:solidFill>
          <a:latin typeface="한컴산뜻돋움" panose="02000000000000000000" pitchFamily="2" charset="-127"/>
          <a:ea typeface="한컴산뜻돋움" panose="02000000000000000000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045604-65DC-4B9E-B66B-29FE928863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분산시스템 기초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sz="4400" dirty="0" err="1"/>
              <a:t>하둡개요</a:t>
            </a:r>
            <a:r>
              <a:rPr lang="ko-KR" altLang="en-US" sz="4400" dirty="0"/>
              <a:t> </a:t>
            </a:r>
            <a:r>
              <a:rPr lang="en-US" altLang="ko-KR" sz="4400" dirty="0"/>
              <a:t>-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51EAE4-AF21-444C-A616-25A64899C5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err="1"/>
              <a:t>sisong@ut.ac.kr</a:t>
            </a:r>
            <a:endParaRPr lang="en-US" altLang="ko-KR" dirty="0"/>
          </a:p>
          <a:p>
            <a:r>
              <a:rPr lang="ko-KR" altLang="en-US" dirty="0"/>
              <a:t>한국교통대학교 컴퓨터공학전공</a:t>
            </a:r>
            <a:endParaRPr lang="en-US" altLang="ko-KR" dirty="0"/>
          </a:p>
          <a:p>
            <a:r>
              <a:rPr lang="ko-KR" altLang="en-US" dirty="0" err="1"/>
              <a:t>송석일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15371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1C68D5-8094-C64E-9370-8882CDE79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YARN</a:t>
            </a:r>
            <a:r>
              <a:rPr lang="ko-KR" altLang="en-US" dirty="0"/>
              <a:t> 등장 배경</a:t>
            </a:r>
            <a:r>
              <a:rPr lang="en-US" altLang="ko-KR" dirty="0"/>
              <a:t> (3/3)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7C4B8-35A0-6D48-9516-42D9D5224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자원 할당의 유연성 </a:t>
            </a:r>
          </a:p>
          <a:p>
            <a:pPr lvl="1"/>
            <a:r>
              <a:rPr lang="en-US" altLang="ko-KR" dirty="0"/>
              <a:t>HADOOP 1 </a:t>
            </a:r>
          </a:p>
          <a:p>
            <a:pPr lvl="2"/>
            <a:r>
              <a:rPr lang="en-US" altLang="ko-KR" dirty="0"/>
              <a:t>Slot</a:t>
            </a:r>
            <a:r>
              <a:rPr lang="ko-KR" altLang="en-US" dirty="0"/>
              <a:t>에 미리 자원</a:t>
            </a:r>
            <a:r>
              <a:rPr lang="en-US" altLang="ko-KR" dirty="0"/>
              <a:t>(memory, </a:t>
            </a:r>
            <a:r>
              <a:rPr lang="en-US" altLang="ko-KR" dirty="0" err="1"/>
              <a:t>cpu</a:t>
            </a:r>
            <a:r>
              <a:rPr lang="en-US" altLang="ko-KR" dirty="0"/>
              <a:t> cores)</a:t>
            </a:r>
            <a:r>
              <a:rPr lang="ko-KR" altLang="en-US" dirty="0" err="1"/>
              <a:t>를</a:t>
            </a:r>
            <a:r>
              <a:rPr lang="ko-KR" altLang="en-US" dirty="0"/>
              <a:t> 할당 후 미리 정해진 설정에 따라서 </a:t>
            </a:r>
            <a:r>
              <a:rPr lang="en-US" altLang="ko-KR" dirty="0"/>
              <a:t>slot</a:t>
            </a:r>
            <a:r>
              <a:rPr lang="ko-KR" altLang="en-US" dirty="0"/>
              <a:t>을 </a:t>
            </a:r>
            <a:r>
              <a:rPr lang="en-US" altLang="ko-KR" dirty="0"/>
              <a:t>job</a:t>
            </a:r>
            <a:r>
              <a:rPr lang="ko-KR" altLang="en-US" dirty="0"/>
              <a:t>에 할당 </a:t>
            </a:r>
          </a:p>
          <a:p>
            <a:pPr lvl="2"/>
            <a:r>
              <a:rPr lang="en-US" altLang="ko-KR" dirty="0"/>
              <a:t>Job</a:t>
            </a:r>
            <a:r>
              <a:rPr lang="ko-KR" altLang="en-US" dirty="0"/>
              <a:t>이 모두 끝나기 전까지는 자원이 반납되지 않는 문제</a:t>
            </a:r>
            <a:endParaRPr lang="en-US" altLang="ko-KR" dirty="0"/>
          </a:p>
          <a:p>
            <a:pPr lvl="1"/>
            <a:r>
              <a:rPr lang="en-US" altLang="ko-KR" dirty="0"/>
              <a:t>HADOOP 2 YARN </a:t>
            </a:r>
          </a:p>
          <a:p>
            <a:pPr lvl="2"/>
            <a:r>
              <a:rPr lang="ko-KR" altLang="en-US" dirty="0"/>
              <a:t>요청이 있을 때마다 요구하는 자원에 맞게 </a:t>
            </a:r>
            <a:r>
              <a:rPr lang="en-US" altLang="ko-KR" dirty="0"/>
              <a:t>container</a:t>
            </a:r>
            <a:r>
              <a:rPr lang="ko-KR" altLang="en-US" dirty="0"/>
              <a:t>의 개념으로 할당 </a:t>
            </a:r>
          </a:p>
          <a:p>
            <a:pPr lvl="3"/>
            <a:r>
              <a:rPr lang="en-US" altLang="ko-KR" dirty="0"/>
              <a:t>container</a:t>
            </a:r>
            <a:r>
              <a:rPr lang="ko-KR" altLang="en-US" dirty="0"/>
              <a:t>마다 다른 사양의 자원을 가질 수 있음</a:t>
            </a:r>
            <a:endParaRPr lang="en-US" altLang="ko-KR" dirty="0"/>
          </a:p>
          <a:p>
            <a:pPr lvl="3"/>
            <a:r>
              <a:rPr lang="ko-KR" altLang="en-US" dirty="0"/>
              <a:t>모든 </a:t>
            </a:r>
            <a:r>
              <a:rPr lang="en-US" altLang="ko-KR" dirty="0"/>
              <a:t>task</a:t>
            </a:r>
            <a:r>
              <a:rPr lang="ko-KR" altLang="en-US" dirty="0"/>
              <a:t>는 </a:t>
            </a:r>
            <a:r>
              <a:rPr lang="en-US" altLang="ko-KR" dirty="0"/>
              <a:t>container</a:t>
            </a:r>
            <a:r>
              <a:rPr lang="ko-KR" altLang="en-US" dirty="0"/>
              <a:t>에서 수행되고 </a:t>
            </a:r>
            <a:r>
              <a:rPr lang="en-US" altLang="ko-KR" dirty="0"/>
              <a:t>task</a:t>
            </a:r>
            <a:r>
              <a:rPr lang="ko-KR" altLang="en-US" dirty="0"/>
              <a:t>가 끝나는 즉시 자원을 반납 </a:t>
            </a:r>
          </a:p>
          <a:p>
            <a:endParaRPr lang="ko-KR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31CE5-70D9-1348-AFE3-3561029D5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B251-6AAB-4501-800B-82213AD00A78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78BC8-6CAA-0949-935A-708DA6571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5EB0F-B5B3-6544-A923-954C0BF1C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443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YARN </a:t>
            </a:r>
            <a:r>
              <a:rPr lang="ko-KR" altLang="en-US"/>
              <a:t>시스템 아키텍처</a:t>
            </a:r>
          </a:p>
        </p:txBody>
      </p:sp>
      <p:sp>
        <p:nvSpPr>
          <p:cNvPr id="65539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맵리듀스</a:t>
            </a:r>
            <a:r>
              <a:rPr lang="ko-KR" altLang="en-US" dirty="0"/>
              <a:t> 애플리케이션 외 다양한 애플리케이션 수용 가능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잡트래커</a:t>
            </a:r>
            <a:r>
              <a:rPr lang="en-US" altLang="ko-KR" dirty="0"/>
              <a:t> </a:t>
            </a:r>
            <a:r>
              <a:rPr lang="ko-KR" altLang="en-US" dirty="0"/>
              <a:t>분리 </a:t>
            </a:r>
            <a:r>
              <a:rPr lang="en-US" altLang="ko-KR" dirty="0"/>
              <a:t> -&gt; </a:t>
            </a:r>
            <a:r>
              <a:rPr lang="ko-KR" altLang="en-US" dirty="0"/>
              <a:t>리소스 매니저</a:t>
            </a:r>
            <a:r>
              <a:rPr lang="en-US" altLang="ko-KR" dirty="0"/>
              <a:t>,</a:t>
            </a:r>
            <a:r>
              <a:rPr lang="ko-KR" altLang="en-US" dirty="0"/>
              <a:t>애플리케이션 마스터</a:t>
            </a:r>
            <a:endParaRPr lang="en-US" altLang="ko-KR" dirty="0"/>
          </a:p>
          <a:p>
            <a:pPr lvl="1"/>
            <a:r>
              <a:rPr lang="ko-KR" altLang="en-US" dirty="0"/>
              <a:t>리소스 매니저</a:t>
            </a:r>
            <a:endParaRPr lang="en-US" altLang="ko-KR" dirty="0"/>
          </a:p>
          <a:p>
            <a:pPr lvl="2"/>
            <a:r>
              <a:rPr lang="en-US" altLang="ko-KR" dirty="0"/>
              <a:t>YARN</a:t>
            </a:r>
            <a:r>
              <a:rPr lang="ko-KR" altLang="en-US" dirty="0"/>
              <a:t>의 마스터 역할</a:t>
            </a:r>
            <a:endParaRPr lang="en-US" altLang="ko-KR" dirty="0"/>
          </a:p>
          <a:p>
            <a:pPr lvl="2"/>
            <a:r>
              <a:rPr lang="ko-KR" altLang="en-US" dirty="0"/>
              <a:t>클라이언트가 실행한 애플리케이션이 필요한 전체 클러스터의 리소스 관리</a:t>
            </a:r>
            <a:endParaRPr lang="en-US" altLang="ko-KR" dirty="0"/>
          </a:p>
          <a:p>
            <a:pPr lvl="2"/>
            <a:r>
              <a:rPr lang="ko-KR" altLang="en-US" dirty="0"/>
              <a:t>내부적으로 스케줄러</a:t>
            </a:r>
            <a:r>
              <a:rPr lang="en-US" altLang="ko-KR" dirty="0"/>
              <a:t>, </a:t>
            </a:r>
            <a:r>
              <a:rPr lang="ko-KR" altLang="en-US" dirty="0"/>
              <a:t>애플리케이션 매니저를 실행</a:t>
            </a:r>
            <a:endParaRPr lang="en-US" altLang="ko-KR" dirty="0"/>
          </a:p>
          <a:p>
            <a:pPr lvl="3"/>
            <a:r>
              <a:rPr lang="ko-KR" altLang="en-US" dirty="0"/>
              <a:t>스케줄러 </a:t>
            </a:r>
            <a:r>
              <a:rPr lang="en-US" altLang="ko-KR" dirty="0"/>
              <a:t>: </a:t>
            </a:r>
            <a:r>
              <a:rPr lang="ko-KR" altLang="en-US" dirty="0"/>
              <a:t>리소스 스케줄링 수행</a:t>
            </a:r>
            <a:r>
              <a:rPr lang="en-US" altLang="ko-KR" dirty="0"/>
              <a:t>(FIFO, </a:t>
            </a:r>
            <a:r>
              <a:rPr lang="ko-KR" altLang="en-US" dirty="0" err="1"/>
              <a:t>커패시티</a:t>
            </a:r>
            <a:r>
              <a:rPr lang="en-US" altLang="ko-KR" dirty="0"/>
              <a:t>)</a:t>
            </a:r>
          </a:p>
          <a:p>
            <a:pPr lvl="3"/>
            <a:r>
              <a:rPr lang="ko-KR" altLang="en-US" dirty="0"/>
              <a:t>애플리케이션 매니저 </a:t>
            </a:r>
            <a:r>
              <a:rPr lang="en-US" altLang="ko-KR" dirty="0"/>
              <a:t>: </a:t>
            </a:r>
            <a:r>
              <a:rPr lang="ko-KR" altLang="en-US" dirty="0"/>
              <a:t>애플리케이션 마스터의 실행</a:t>
            </a:r>
            <a:r>
              <a:rPr lang="en-US" altLang="ko-KR" dirty="0"/>
              <a:t>, </a:t>
            </a:r>
            <a:r>
              <a:rPr lang="ko-KR" altLang="en-US" dirty="0"/>
              <a:t>모니터링</a:t>
            </a:r>
            <a:r>
              <a:rPr lang="en-US" altLang="ko-KR" dirty="0"/>
              <a:t>, </a:t>
            </a:r>
            <a:r>
              <a:rPr lang="ko-KR" altLang="en-US" dirty="0"/>
              <a:t>재실행 기능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애플리케이션 마스터 </a:t>
            </a:r>
            <a:endParaRPr lang="en-US" altLang="ko-KR" dirty="0"/>
          </a:p>
          <a:p>
            <a:pPr lvl="2"/>
            <a:r>
              <a:rPr lang="en-US" altLang="ko-KR" dirty="0"/>
              <a:t>Job</a:t>
            </a:r>
            <a:r>
              <a:rPr lang="ko-KR" altLang="en-US" dirty="0"/>
              <a:t>의 스케줄링과 모니터링을 담당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FF186-5EDA-42A5-B762-FC9CE3463525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295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YARN </a:t>
            </a:r>
            <a:r>
              <a:rPr lang="ko-KR" altLang="en-US"/>
              <a:t>시스템 아키텍처</a:t>
            </a:r>
          </a:p>
        </p:txBody>
      </p:sp>
      <p:sp>
        <p:nvSpPr>
          <p:cNvPr id="6656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리소스 매니저</a:t>
            </a:r>
            <a:r>
              <a:rPr lang="en-US" altLang="ko-KR" dirty="0"/>
              <a:t>(Resource Manager)</a:t>
            </a:r>
          </a:p>
          <a:p>
            <a:pPr lvl="1"/>
            <a:r>
              <a:rPr lang="ko-KR" altLang="en-US" dirty="0"/>
              <a:t>어플리케이션 매니저</a:t>
            </a:r>
            <a:r>
              <a:rPr lang="en-US" altLang="ko-KR" dirty="0"/>
              <a:t>(Applications Manager)</a:t>
            </a:r>
          </a:p>
          <a:p>
            <a:pPr lvl="1"/>
            <a:r>
              <a:rPr lang="ko-KR" altLang="en-US" dirty="0"/>
              <a:t>스케줄러</a:t>
            </a:r>
            <a:r>
              <a:rPr lang="en-US" altLang="ko-KR" dirty="0"/>
              <a:t>(Scheduler) </a:t>
            </a:r>
          </a:p>
          <a:p>
            <a:r>
              <a:rPr lang="ko-KR" altLang="en-US" dirty="0"/>
              <a:t>어플리케이션 마스터</a:t>
            </a:r>
            <a:r>
              <a:rPr lang="en-US" altLang="ko-KR" dirty="0"/>
              <a:t>(Application Master)</a:t>
            </a:r>
          </a:p>
          <a:p>
            <a:pPr lvl="1"/>
            <a:r>
              <a:rPr lang="ko-KR" altLang="en-US" dirty="0"/>
              <a:t>하나의 애플리케이션을 관리하는 마스터 역할</a:t>
            </a:r>
            <a:endParaRPr lang="en-US" altLang="ko-KR" dirty="0"/>
          </a:p>
          <a:p>
            <a:pPr lvl="1"/>
            <a:r>
              <a:rPr lang="ko-KR" altLang="en-US" dirty="0"/>
              <a:t>태스크 실행</a:t>
            </a:r>
            <a:r>
              <a:rPr lang="en-US" altLang="ko-KR" dirty="0"/>
              <a:t>, </a:t>
            </a:r>
            <a:r>
              <a:rPr lang="ko-KR" altLang="en-US" dirty="0"/>
              <a:t>진행상태</a:t>
            </a:r>
            <a:r>
              <a:rPr lang="en-US" altLang="ko-KR" dirty="0"/>
              <a:t>, </a:t>
            </a:r>
            <a:r>
              <a:rPr lang="ko-KR" altLang="en-US" dirty="0"/>
              <a:t>장애 처리</a:t>
            </a:r>
            <a:endParaRPr lang="en-US" altLang="ko-KR" dirty="0"/>
          </a:p>
          <a:p>
            <a:r>
              <a:rPr lang="ko-KR" altLang="en-US" dirty="0"/>
              <a:t>노드 매니저</a:t>
            </a:r>
            <a:r>
              <a:rPr lang="en-US" altLang="ko-KR" dirty="0"/>
              <a:t>(Node Manager)</a:t>
            </a:r>
          </a:p>
          <a:p>
            <a:pPr lvl="1"/>
            <a:r>
              <a:rPr lang="ko-KR" altLang="en-US" dirty="0"/>
              <a:t>애플리케이션 컨테이너를 실행</a:t>
            </a:r>
            <a:endParaRPr lang="en-US" altLang="ko-KR" dirty="0"/>
          </a:p>
          <a:p>
            <a:pPr lvl="1"/>
            <a:r>
              <a:rPr lang="ko-KR" altLang="en-US" dirty="0"/>
              <a:t>서버의 리소스가 어떻게 사용되는지 모니터링</a:t>
            </a:r>
            <a:endParaRPr lang="en-US" altLang="ko-KR" dirty="0"/>
          </a:p>
          <a:p>
            <a:pPr lvl="1"/>
            <a:r>
              <a:rPr lang="ko-KR" altLang="en-US" dirty="0"/>
              <a:t>리소스 매니저와 지속적으로 통신</a:t>
            </a:r>
            <a:endParaRPr lang="en-US" altLang="ko-KR" dirty="0"/>
          </a:p>
          <a:p>
            <a:r>
              <a:rPr lang="ko-KR" altLang="en-US" dirty="0"/>
              <a:t>컨테이너</a:t>
            </a:r>
            <a:r>
              <a:rPr lang="en-US" altLang="ko-KR" dirty="0"/>
              <a:t>(Container) </a:t>
            </a:r>
          </a:p>
          <a:p>
            <a:pPr lvl="1"/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5705-484C-45EB-8DBD-2C27D7C899FF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702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>
            <a:extLst>
              <a:ext uri="{FF2B5EF4-FFF2-40B4-BE49-F238E27FC236}">
                <a16:creationId xmlns:a16="http://schemas.microsoft.com/office/drawing/2014/main" id="{8ABD60A9-20B5-0243-B56E-D2F7CE186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YARN </a:t>
            </a:r>
            <a:r>
              <a:rPr lang="ko-KR" altLang="en-US" dirty="0"/>
              <a:t>구성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01BD640-15C1-5F49-8993-432FA38976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7892" y="1384561"/>
            <a:ext cx="3886200" cy="4351338"/>
          </a:xfrm>
        </p:spPr>
        <p:txBody>
          <a:bodyPr/>
          <a:lstStyle/>
          <a:p>
            <a:r>
              <a:rPr lang="en-US" altLang="ko-KR" dirty="0"/>
              <a:t>Resource Manager(RM) </a:t>
            </a:r>
          </a:p>
          <a:p>
            <a:pPr lvl="1"/>
            <a:r>
              <a:rPr lang="en-US" altLang="ko-KR" dirty="0"/>
              <a:t>master node</a:t>
            </a:r>
            <a:r>
              <a:rPr lang="ko-KR" altLang="en-US" dirty="0"/>
              <a:t>에서 동작 </a:t>
            </a:r>
          </a:p>
          <a:p>
            <a:pPr lvl="1"/>
            <a:r>
              <a:rPr lang="en-US" altLang="ko-KR" dirty="0"/>
              <a:t>global resource scheduler </a:t>
            </a:r>
          </a:p>
          <a:p>
            <a:pPr lvl="1"/>
            <a:r>
              <a:rPr lang="en-US" altLang="ko-KR" dirty="0"/>
              <a:t>application</a:t>
            </a:r>
            <a:r>
              <a:rPr lang="ko-KR" altLang="en-US" dirty="0"/>
              <a:t>들의 자원 요구 할당 및 관리 </a:t>
            </a:r>
          </a:p>
          <a:p>
            <a:endParaRPr lang="ko-KR" alt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A8C7746-83E5-DA46-942C-AB581DA9B9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18392" y="1384561"/>
            <a:ext cx="3886200" cy="4351338"/>
          </a:xfrm>
        </p:spPr>
        <p:txBody>
          <a:bodyPr/>
          <a:lstStyle/>
          <a:p>
            <a:r>
              <a:rPr lang="en-US" altLang="ko-KR" dirty="0"/>
              <a:t>Node Manager(NM) </a:t>
            </a:r>
          </a:p>
          <a:p>
            <a:pPr lvl="1"/>
            <a:r>
              <a:rPr lang="en-US" altLang="ko-KR" dirty="0"/>
              <a:t>slave node</a:t>
            </a:r>
            <a:r>
              <a:rPr lang="ko-KR" altLang="en-US" dirty="0"/>
              <a:t>에서 동작 </a:t>
            </a:r>
          </a:p>
          <a:p>
            <a:pPr lvl="1"/>
            <a:r>
              <a:rPr lang="en-US" altLang="ko-KR" dirty="0"/>
              <a:t>node</a:t>
            </a:r>
            <a:r>
              <a:rPr lang="ko-KR" altLang="en-US" dirty="0"/>
              <a:t>의 자원을 관리 </a:t>
            </a:r>
          </a:p>
          <a:p>
            <a:pPr lvl="1"/>
            <a:r>
              <a:rPr lang="en-US" altLang="ko-KR" dirty="0"/>
              <a:t>container</a:t>
            </a:r>
            <a:r>
              <a:rPr lang="ko-KR" altLang="en-US" dirty="0"/>
              <a:t>에 </a:t>
            </a:r>
            <a:r>
              <a:rPr lang="en-US" altLang="ko-KR" dirty="0"/>
              <a:t>node</a:t>
            </a:r>
            <a:r>
              <a:rPr lang="ko-KR" altLang="en-US" dirty="0"/>
              <a:t>의 자원 할당 </a:t>
            </a:r>
          </a:p>
          <a:p>
            <a:endParaRPr lang="ko-KR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D09FB-3D5E-F64B-8386-7D27CE43D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5AF9-37BC-41A0-9A9F-EBBA36AF1F18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B95EE-863F-CD4C-9DFE-252E580B0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43063-3275-C548-86B3-DDCACD9C1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1025" name="Picture 1" descr="page7image1808768">
            <a:extLst>
              <a:ext uri="{FF2B5EF4-FFF2-40B4-BE49-F238E27FC236}">
                <a16:creationId xmlns:a16="http://schemas.microsoft.com/office/drawing/2014/main" id="{06D99D06-D370-B744-B334-EA71E9695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0806" y="3636084"/>
            <a:ext cx="1553612" cy="130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7image1784800">
            <a:extLst>
              <a:ext uri="{FF2B5EF4-FFF2-40B4-BE49-F238E27FC236}">
                <a16:creationId xmlns:a16="http://schemas.microsoft.com/office/drawing/2014/main" id="{01834A2A-9F93-384E-B525-4311C7924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504" y="3301739"/>
            <a:ext cx="2197100" cy="217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232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6F959FF6-9ABF-1646-859D-801283BB0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YARN</a:t>
            </a:r>
            <a:r>
              <a:rPr lang="ko-KR" altLang="en-US" dirty="0"/>
              <a:t> 구성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9ECE0B-6C0C-2145-A06C-CD9F174EEE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ko-KR" dirty="0"/>
              <a:t>Containers </a:t>
            </a:r>
          </a:p>
          <a:p>
            <a:pPr lvl="1"/>
            <a:r>
              <a:rPr lang="en-US" altLang="ko-KR" dirty="0"/>
              <a:t>RM</a:t>
            </a:r>
            <a:r>
              <a:rPr lang="ko-KR" altLang="en-US" dirty="0"/>
              <a:t>의 요청에 의해 </a:t>
            </a:r>
            <a:r>
              <a:rPr lang="en-US" altLang="ko-KR" dirty="0"/>
              <a:t>NM</a:t>
            </a:r>
            <a:r>
              <a:rPr lang="ko-KR" altLang="en-US" dirty="0"/>
              <a:t>에서 할당 </a:t>
            </a:r>
            <a:endParaRPr lang="en-US" altLang="ko-KR" dirty="0"/>
          </a:p>
          <a:p>
            <a:pPr lvl="1"/>
            <a:r>
              <a:rPr lang="en-US" altLang="ko-KR" dirty="0"/>
              <a:t>slave node</a:t>
            </a:r>
            <a:r>
              <a:rPr lang="ko-KR" altLang="en-US" dirty="0"/>
              <a:t>의 </a:t>
            </a:r>
            <a:r>
              <a:rPr lang="en-US" altLang="ko-KR" dirty="0"/>
              <a:t>CPU core, memory</a:t>
            </a:r>
            <a:r>
              <a:rPr lang="ko-KR" altLang="en-US" dirty="0"/>
              <a:t>의 자원을 할당 </a:t>
            </a:r>
          </a:p>
          <a:p>
            <a:pPr lvl="1"/>
            <a:r>
              <a:rPr lang="en-US" altLang="ko-KR" dirty="0"/>
              <a:t>Application</a:t>
            </a:r>
            <a:r>
              <a:rPr lang="ko-KR" altLang="en-US" dirty="0"/>
              <a:t>은 다수의 </a:t>
            </a:r>
            <a:r>
              <a:rPr lang="en-US" altLang="ko-KR" dirty="0"/>
              <a:t>container</a:t>
            </a:r>
            <a:r>
              <a:rPr lang="ko-KR" altLang="en-US" dirty="0"/>
              <a:t>에서 동작 </a:t>
            </a:r>
          </a:p>
          <a:p>
            <a:endParaRPr lang="ko-KR" alt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C9EF335-62E1-F045-A4CA-6BF3CA3B158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/>
              <a:t>Application Master(AM) </a:t>
            </a:r>
          </a:p>
          <a:p>
            <a:pPr lvl="1"/>
            <a:r>
              <a:rPr lang="en-US" altLang="ko-KR" dirty="0"/>
              <a:t>application</a:t>
            </a:r>
            <a:r>
              <a:rPr lang="ko-KR" altLang="en-US" dirty="0"/>
              <a:t>당 한 개씩 존재 </a:t>
            </a:r>
            <a:endParaRPr lang="en-US" altLang="ko-KR" dirty="0"/>
          </a:p>
          <a:p>
            <a:pPr lvl="1"/>
            <a:r>
              <a:rPr lang="en-US" altLang="ko-KR" dirty="0"/>
              <a:t>application</a:t>
            </a:r>
            <a:r>
              <a:rPr lang="ko-KR" altLang="en-US" dirty="0"/>
              <a:t>의 </a:t>
            </a:r>
            <a:r>
              <a:rPr lang="en-US" altLang="ko-KR" dirty="0"/>
              <a:t>spec</a:t>
            </a:r>
            <a:r>
              <a:rPr lang="ko-KR" altLang="en-US" dirty="0"/>
              <a:t>을 정의 </a:t>
            </a:r>
            <a:endParaRPr lang="en-US" altLang="ko-KR" dirty="0"/>
          </a:p>
          <a:p>
            <a:pPr lvl="1"/>
            <a:r>
              <a:rPr lang="en-US" altLang="ko-KR" dirty="0"/>
              <a:t>container</a:t>
            </a:r>
            <a:r>
              <a:rPr lang="ko-KR" altLang="en-US" dirty="0"/>
              <a:t>에서 동작 </a:t>
            </a:r>
            <a:endParaRPr lang="en-US" altLang="ko-KR" dirty="0"/>
          </a:p>
          <a:p>
            <a:pPr lvl="1"/>
            <a:r>
              <a:rPr lang="en-US" altLang="ko-KR" dirty="0"/>
              <a:t>application task</a:t>
            </a:r>
            <a:r>
              <a:rPr lang="ko-KR" altLang="en-US" dirty="0" err="1"/>
              <a:t>를</a:t>
            </a:r>
            <a:r>
              <a:rPr lang="ko-KR" altLang="en-US" dirty="0"/>
              <a:t> 위해 </a:t>
            </a:r>
            <a:r>
              <a:rPr lang="en-US" altLang="ko-KR" dirty="0"/>
              <a:t>container </a:t>
            </a:r>
            <a:r>
              <a:rPr lang="ko-KR" altLang="en-US" dirty="0"/>
              <a:t>할당을 </a:t>
            </a:r>
            <a:r>
              <a:rPr lang="en-US" altLang="ko-KR" dirty="0"/>
              <a:t>RM</a:t>
            </a:r>
            <a:r>
              <a:rPr lang="ko-KR" altLang="en-US" dirty="0"/>
              <a:t>에게 요청 </a:t>
            </a:r>
          </a:p>
          <a:p>
            <a:endParaRPr lang="ko-KR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5DC630-6E55-9A49-90E7-A574E980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D7409-3B67-48E6-8B3A-F3012D6E575A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B713C5-E0DF-6042-8C4D-A75F285D5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AE8C9D-AC75-C049-8913-9870586BA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14</a:t>
            </a:fld>
            <a:endParaRPr lang="ko-KR" altLang="en-US"/>
          </a:p>
        </p:txBody>
      </p:sp>
      <p:pic>
        <p:nvPicPr>
          <p:cNvPr id="2049" name="Picture 1" descr="page8image3853728">
            <a:extLst>
              <a:ext uri="{FF2B5EF4-FFF2-40B4-BE49-F238E27FC236}">
                <a16:creationId xmlns:a16="http://schemas.microsoft.com/office/drawing/2014/main" id="{21AC2BE8-1A82-8847-918C-5B17E69FB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100" y="4364876"/>
            <a:ext cx="3035300" cy="158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age8image1787264">
            <a:extLst>
              <a:ext uri="{FF2B5EF4-FFF2-40B4-BE49-F238E27FC236}">
                <a16:creationId xmlns:a16="http://schemas.microsoft.com/office/drawing/2014/main" id="{A4CE07C7-175E-7540-80A8-04BA0A104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020" y="4326776"/>
            <a:ext cx="3086100" cy="162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1DF0073-7222-BD49-9661-E2866161E4ED}"/>
              </a:ext>
            </a:extLst>
          </p:cNvPr>
          <p:cNvCxnSpPr/>
          <p:nvPr/>
        </p:nvCxnSpPr>
        <p:spPr>
          <a:xfrm flipV="1">
            <a:off x="1624263" y="5630779"/>
            <a:ext cx="120316" cy="5461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1F8E7517-3F61-4349-B797-5489F8D13512}"/>
              </a:ext>
            </a:extLst>
          </p:cNvPr>
          <p:cNvCxnSpPr/>
          <p:nvPr/>
        </p:nvCxnSpPr>
        <p:spPr>
          <a:xfrm flipV="1">
            <a:off x="2686050" y="5630779"/>
            <a:ext cx="120316" cy="5461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9005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YARN </a:t>
            </a:r>
            <a:r>
              <a:rPr lang="ko-KR" altLang="en-US"/>
              <a:t>시스템 아키텍처</a:t>
            </a:r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BA34B-90D4-40D3-9B89-2B78BE8DD166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3804139" y="1083332"/>
            <a:ext cx="1439863" cy="3587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클라이언트</a:t>
            </a:r>
          </a:p>
        </p:txBody>
      </p:sp>
      <p:sp>
        <p:nvSpPr>
          <p:cNvPr id="5" name="모서리가 둥근 직사각형 4"/>
          <p:cNvSpPr/>
          <p:nvPr/>
        </p:nvSpPr>
        <p:spPr>
          <a:xfrm>
            <a:off x="3173902" y="1969157"/>
            <a:ext cx="2700337" cy="1063625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200"/>
          </a:p>
        </p:txBody>
      </p:sp>
      <p:sp>
        <p:nvSpPr>
          <p:cNvPr id="7" name="모서리가 둥근 직사각형 6"/>
          <p:cNvSpPr/>
          <p:nvPr/>
        </p:nvSpPr>
        <p:spPr>
          <a:xfrm>
            <a:off x="135427" y="3458232"/>
            <a:ext cx="2700337" cy="1944687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200"/>
          </a:p>
        </p:txBody>
      </p:sp>
      <p:cxnSp>
        <p:nvCxnSpPr>
          <p:cNvPr id="9" name="직선 화살표 연결선 8"/>
          <p:cNvCxnSpPr>
            <a:stCxn id="4" idx="2"/>
            <a:endCxn id="5" idx="0"/>
          </p:cNvCxnSpPr>
          <p:nvPr/>
        </p:nvCxnSpPr>
        <p:spPr>
          <a:xfrm>
            <a:off x="4524864" y="1442107"/>
            <a:ext cx="0" cy="5270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모서리가 둥근 직사각형 12"/>
          <p:cNvSpPr/>
          <p:nvPr/>
        </p:nvSpPr>
        <p:spPr>
          <a:xfrm>
            <a:off x="3278677" y="2367619"/>
            <a:ext cx="1050925" cy="38258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>
                <a:solidFill>
                  <a:schemeClr val="tx1"/>
                </a:solidFill>
              </a:rPr>
              <a:t>스케줄러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4683614" y="2367619"/>
            <a:ext cx="1139825" cy="38258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애플리케이션 매니저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11639" y="4650444"/>
            <a:ext cx="906463" cy="38258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컨테이너</a:t>
            </a:r>
          </a:p>
        </p:txBody>
      </p:sp>
      <p:sp>
        <p:nvSpPr>
          <p:cNvPr id="16" name="모서리가 둥근 직사각형 15"/>
          <p:cNvSpPr/>
          <p:nvPr/>
        </p:nvSpPr>
        <p:spPr>
          <a:xfrm>
            <a:off x="1791189" y="4650444"/>
            <a:ext cx="865188" cy="38258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컨테이너</a:t>
            </a:r>
          </a:p>
        </p:txBody>
      </p:sp>
      <p:sp>
        <p:nvSpPr>
          <p:cNvPr id="17" name="모서리가 둥근 직사각형 16"/>
          <p:cNvSpPr/>
          <p:nvPr/>
        </p:nvSpPr>
        <p:spPr>
          <a:xfrm>
            <a:off x="730739" y="3675719"/>
            <a:ext cx="1439863" cy="3587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노드 매니저</a:t>
            </a:r>
          </a:p>
        </p:txBody>
      </p:sp>
      <p:sp>
        <p:nvSpPr>
          <p:cNvPr id="18" name="모서리가 둥근 직사각형 17"/>
          <p:cNvSpPr/>
          <p:nvPr/>
        </p:nvSpPr>
        <p:spPr>
          <a:xfrm>
            <a:off x="3173902" y="3458232"/>
            <a:ext cx="2700337" cy="1944687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20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3350114" y="4650444"/>
            <a:ext cx="906463" cy="38258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컨테이너</a:t>
            </a:r>
          </a:p>
        </p:txBody>
      </p:sp>
      <p:sp>
        <p:nvSpPr>
          <p:cNvPr id="20" name="모서리가 둥근 직사각형 19"/>
          <p:cNvSpPr/>
          <p:nvPr/>
        </p:nvSpPr>
        <p:spPr>
          <a:xfrm>
            <a:off x="4656627" y="4650444"/>
            <a:ext cx="1106487" cy="5365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애플리케이션 마스터</a:t>
            </a:r>
          </a:p>
        </p:txBody>
      </p:sp>
      <p:sp>
        <p:nvSpPr>
          <p:cNvPr id="21" name="모서리가 둥근 직사각형 20"/>
          <p:cNvSpPr/>
          <p:nvPr/>
        </p:nvSpPr>
        <p:spPr>
          <a:xfrm>
            <a:off x="3769214" y="3675719"/>
            <a:ext cx="1441450" cy="3587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노드 매니저</a:t>
            </a:r>
          </a:p>
        </p:txBody>
      </p:sp>
      <p:sp>
        <p:nvSpPr>
          <p:cNvPr id="26" name="모서리가 둥근 직사각형 25"/>
          <p:cNvSpPr/>
          <p:nvPr/>
        </p:nvSpPr>
        <p:spPr>
          <a:xfrm>
            <a:off x="6256827" y="3458232"/>
            <a:ext cx="2700337" cy="1944687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20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6431452" y="4650444"/>
            <a:ext cx="906462" cy="38258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컨테이너</a:t>
            </a:r>
          </a:p>
        </p:txBody>
      </p:sp>
      <p:sp>
        <p:nvSpPr>
          <p:cNvPr id="28" name="모서리가 둥근 직사각형 27"/>
          <p:cNvSpPr/>
          <p:nvPr/>
        </p:nvSpPr>
        <p:spPr>
          <a:xfrm>
            <a:off x="7739552" y="4650444"/>
            <a:ext cx="1104900" cy="53657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>
                <a:solidFill>
                  <a:schemeClr val="tx1"/>
                </a:solidFill>
              </a:rPr>
              <a:t>애플리케이션 마스터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6852139" y="3675719"/>
            <a:ext cx="1439863" cy="35877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노드 매니저</a:t>
            </a:r>
          </a:p>
        </p:txBody>
      </p:sp>
      <p:cxnSp>
        <p:nvCxnSpPr>
          <p:cNvPr id="30" name="직선 화살표 연결선 29"/>
          <p:cNvCxnSpPr>
            <a:stCxn id="13" idx="3"/>
            <a:endCxn id="14" idx="1"/>
          </p:cNvCxnSpPr>
          <p:nvPr/>
        </p:nvCxnSpPr>
        <p:spPr>
          <a:xfrm>
            <a:off x="4329602" y="2558119"/>
            <a:ext cx="354012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꺾인 연결선 33"/>
          <p:cNvCxnSpPr>
            <a:stCxn id="14" idx="2"/>
            <a:endCxn id="21" idx="0"/>
          </p:cNvCxnSpPr>
          <p:nvPr/>
        </p:nvCxnSpPr>
        <p:spPr>
          <a:xfrm rot="5400000">
            <a:off x="4408977" y="2831169"/>
            <a:ext cx="925512" cy="763588"/>
          </a:xfrm>
          <a:prstGeom prst="bentConnector3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>
            <a:stCxn id="21" idx="2"/>
            <a:endCxn id="20" idx="0"/>
          </p:cNvCxnSpPr>
          <p:nvPr/>
        </p:nvCxnSpPr>
        <p:spPr>
          <a:xfrm>
            <a:off x="4489939" y="4034494"/>
            <a:ext cx="720725" cy="6159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꺾인 연결선 37"/>
          <p:cNvCxnSpPr>
            <a:stCxn id="20" idx="3"/>
            <a:endCxn id="13" idx="2"/>
          </p:cNvCxnSpPr>
          <p:nvPr/>
        </p:nvCxnSpPr>
        <p:spPr>
          <a:xfrm flipH="1" flipV="1">
            <a:off x="3804139" y="2750207"/>
            <a:ext cx="1958975" cy="2168525"/>
          </a:xfrm>
          <a:prstGeom prst="bentConnector4">
            <a:avLst>
              <a:gd name="adj1" fmla="val -11675"/>
              <a:gd name="adj2" fmla="val 71985"/>
            </a:avLst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20" idx="2"/>
            <a:endCxn id="29" idx="1"/>
          </p:cNvCxnSpPr>
          <p:nvPr/>
        </p:nvCxnSpPr>
        <p:spPr>
          <a:xfrm rot="5400000" flipH="1" flipV="1">
            <a:off x="5365446" y="3700325"/>
            <a:ext cx="1331912" cy="1641475"/>
          </a:xfrm>
          <a:prstGeom prst="bentConnector4">
            <a:avLst>
              <a:gd name="adj1" fmla="val -42186"/>
              <a:gd name="adj2" fmla="val 66829"/>
            </a:avLst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꺾인 연결선 45"/>
          <p:cNvCxnSpPr>
            <a:stCxn id="20" idx="2"/>
            <a:endCxn id="17" idx="3"/>
          </p:cNvCxnSpPr>
          <p:nvPr/>
        </p:nvCxnSpPr>
        <p:spPr>
          <a:xfrm rot="5400000" flipH="1">
            <a:off x="3024677" y="3001032"/>
            <a:ext cx="1331912" cy="3040062"/>
          </a:xfrm>
          <a:prstGeom prst="bentConnector4">
            <a:avLst>
              <a:gd name="adj1" fmla="val -22880"/>
              <a:gd name="adj2" fmla="val 72884"/>
            </a:avLst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>
            <a:stCxn id="17" idx="2"/>
            <a:endCxn id="15" idx="0"/>
          </p:cNvCxnSpPr>
          <p:nvPr/>
        </p:nvCxnSpPr>
        <p:spPr>
          <a:xfrm flipH="1">
            <a:off x="764077" y="4034494"/>
            <a:ext cx="687387" cy="6159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/>
          <p:cNvCxnSpPr>
            <a:stCxn id="17" idx="2"/>
            <a:endCxn id="16" idx="0"/>
          </p:cNvCxnSpPr>
          <p:nvPr/>
        </p:nvCxnSpPr>
        <p:spPr>
          <a:xfrm>
            <a:off x="1451464" y="4034494"/>
            <a:ext cx="773113" cy="6159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/>
          <p:cNvCxnSpPr>
            <a:stCxn id="29" idx="2"/>
            <a:endCxn id="27" idx="0"/>
          </p:cNvCxnSpPr>
          <p:nvPr/>
        </p:nvCxnSpPr>
        <p:spPr>
          <a:xfrm flipH="1">
            <a:off x="6885477" y="4034494"/>
            <a:ext cx="685800" cy="61595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설명선 2 59"/>
          <p:cNvSpPr/>
          <p:nvPr/>
        </p:nvSpPr>
        <p:spPr>
          <a:xfrm>
            <a:off x="5431327" y="1438932"/>
            <a:ext cx="1581150" cy="368300"/>
          </a:xfrm>
          <a:prstGeom prst="borderCallout2">
            <a:avLst>
              <a:gd name="adj1" fmla="val 32782"/>
              <a:gd name="adj2" fmla="val -7740"/>
              <a:gd name="adj3" fmla="val 32782"/>
              <a:gd name="adj4" fmla="val -16667"/>
              <a:gd name="adj5" fmla="val 84436"/>
              <a:gd name="adj6" fmla="val -55569"/>
            </a:avLst>
          </a:prstGeom>
          <a:noFill/>
          <a:ln w="95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1. </a:t>
            </a:r>
            <a:r>
              <a:rPr lang="ko-KR" altLang="en-US" sz="800" dirty="0">
                <a:solidFill>
                  <a:schemeClr val="tx1"/>
                </a:solidFill>
              </a:rPr>
              <a:t>클라이언트는 리소스 매니저에</a:t>
            </a:r>
            <a:endParaRPr lang="en-US" altLang="ko-KR" sz="800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게 애플리케이션 실행 요청</a:t>
            </a:r>
          </a:p>
        </p:txBody>
      </p:sp>
      <p:sp>
        <p:nvSpPr>
          <p:cNvPr id="62" name="설명선 2 61"/>
          <p:cNvSpPr/>
          <p:nvPr/>
        </p:nvSpPr>
        <p:spPr>
          <a:xfrm>
            <a:off x="6285402" y="2293007"/>
            <a:ext cx="1555750" cy="368300"/>
          </a:xfrm>
          <a:prstGeom prst="borderCallout2">
            <a:avLst>
              <a:gd name="adj1" fmla="val 44476"/>
              <a:gd name="adj2" fmla="val -25"/>
              <a:gd name="adj3" fmla="val 212863"/>
              <a:gd name="adj4" fmla="val -14293"/>
              <a:gd name="adj5" fmla="val 215404"/>
              <a:gd name="adj6" fmla="val -59130"/>
            </a:avLst>
          </a:prstGeom>
          <a:noFill/>
          <a:ln w="95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3. </a:t>
            </a:r>
            <a:r>
              <a:rPr lang="ko-KR" altLang="en-US" sz="800" dirty="0">
                <a:solidFill>
                  <a:schemeClr val="tx1"/>
                </a:solidFill>
              </a:rPr>
              <a:t>애플리케이션 마스터의 수행 </a:t>
            </a:r>
            <a:endParaRPr lang="en-US" altLang="ko-KR" sz="800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요청</a:t>
            </a:r>
          </a:p>
        </p:txBody>
      </p:sp>
      <p:sp>
        <p:nvSpPr>
          <p:cNvPr id="63" name="설명선 2 62"/>
          <p:cNvSpPr/>
          <p:nvPr/>
        </p:nvSpPr>
        <p:spPr>
          <a:xfrm>
            <a:off x="1407014" y="2775607"/>
            <a:ext cx="1454150" cy="369887"/>
          </a:xfrm>
          <a:prstGeom prst="borderCallout2">
            <a:avLst>
              <a:gd name="adj1" fmla="val 44476"/>
              <a:gd name="adj2" fmla="val 100862"/>
              <a:gd name="adj3" fmla="val 392944"/>
              <a:gd name="adj4" fmla="val 143565"/>
              <a:gd name="adj5" fmla="val 397823"/>
              <a:gd name="adj6" fmla="val 222760"/>
            </a:avLst>
          </a:prstGeom>
          <a:noFill/>
          <a:ln w="95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4. </a:t>
            </a:r>
            <a:r>
              <a:rPr lang="ko-KR" altLang="en-US" sz="800" dirty="0">
                <a:solidFill>
                  <a:schemeClr val="tx1"/>
                </a:solidFill>
              </a:rPr>
              <a:t>애플리케이션 마스터를</a:t>
            </a:r>
            <a:endParaRPr lang="en-US" altLang="ko-KR" sz="800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실행</a:t>
            </a:r>
          </a:p>
        </p:txBody>
      </p:sp>
      <p:sp>
        <p:nvSpPr>
          <p:cNvPr id="65" name="설명선 2 64"/>
          <p:cNvSpPr/>
          <p:nvPr/>
        </p:nvSpPr>
        <p:spPr>
          <a:xfrm>
            <a:off x="6501302" y="2775607"/>
            <a:ext cx="1555750" cy="369887"/>
          </a:xfrm>
          <a:prstGeom prst="borderCallout2">
            <a:avLst>
              <a:gd name="adj1" fmla="val 32782"/>
              <a:gd name="adj2" fmla="val -7740"/>
              <a:gd name="adj3" fmla="val 32782"/>
              <a:gd name="adj4" fmla="val -16667"/>
              <a:gd name="adj5" fmla="val 199033"/>
              <a:gd name="adj6" fmla="val -32424"/>
            </a:avLst>
          </a:prstGeom>
          <a:noFill/>
          <a:ln w="95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5. </a:t>
            </a:r>
            <a:r>
              <a:rPr lang="ko-KR" altLang="en-US" sz="800" dirty="0">
                <a:solidFill>
                  <a:schemeClr val="tx1"/>
                </a:solidFill>
              </a:rPr>
              <a:t>애플리케이션 마스터는 </a:t>
            </a:r>
            <a:endParaRPr lang="en-US" altLang="ko-KR" sz="800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스케줄러에 리소스</a:t>
            </a:r>
            <a:r>
              <a:rPr lang="en-US" altLang="ko-KR" sz="800" dirty="0">
                <a:solidFill>
                  <a:schemeClr val="tx1"/>
                </a:solidFill>
              </a:rPr>
              <a:t>(</a:t>
            </a:r>
            <a:r>
              <a:rPr lang="ko-KR" altLang="en-US" sz="800" dirty="0">
                <a:solidFill>
                  <a:schemeClr val="tx1"/>
                </a:solidFill>
              </a:rPr>
              <a:t>컨테이너</a:t>
            </a:r>
            <a:r>
              <a:rPr lang="en-US" altLang="ko-KR" sz="800" dirty="0">
                <a:solidFill>
                  <a:schemeClr val="tx1"/>
                </a:solidFill>
              </a:rPr>
              <a:t>)</a:t>
            </a:r>
            <a:r>
              <a:rPr lang="ko-KR" altLang="en-US" sz="800" dirty="0">
                <a:solidFill>
                  <a:schemeClr val="tx1"/>
                </a:solidFill>
              </a:rPr>
              <a:t> 요청</a:t>
            </a:r>
          </a:p>
        </p:txBody>
      </p:sp>
      <p:sp>
        <p:nvSpPr>
          <p:cNvPr id="66" name="설명선 2 65"/>
          <p:cNvSpPr/>
          <p:nvPr/>
        </p:nvSpPr>
        <p:spPr>
          <a:xfrm>
            <a:off x="3048489" y="5979182"/>
            <a:ext cx="1635125" cy="368300"/>
          </a:xfrm>
          <a:prstGeom prst="borderCallout2">
            <a:avLst>
              <a:gd name="adj1" fmla="val 32782"/>
              <a:gd name="adj2" fmla="val 106796"/>
              <a:gd name="adj3" fmla="val 30443"/>
              <a:gd name="adj4" fmla="val 138818"/>
              <a:gd name="adj5" fmla="val -58224"/>
              <a:gd name="adj6" fmla="val 162997"/>
            </a:avLst>
          </a:prstGeom>
          <a:noFill/>
          <a:ln w="95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6. </a:t>
            </a:r>
            <a:r>
              <a:rPr lang="ko-KR" altLang="en-US" sz="800" dirty="0" err="1">
                <a:solidFill>
                  <a:schemeClr val="tx1"/>
                </a:solidFill>
              </a:rPr>
              <a:t>노드</a:t>
            </a:r>
            <a:r>
              <a:rPr lang="ko-KR" altLang="en-US" sz="800" dirty="0">
                <a:solidFill>
                  <a:schemeClr val="tx1"/>
                </a:solidFill>
              </a:rPr>
              <a:t> 매니저에게 컨테이너 실행</a:t>
            </a:r>
            <a:endParaRPr lang="en-US" altLang="ko-KR" sz="800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요청</a:t>
            </a:r>
          </a:p>
        </p:txBody>
      </p:sp>
      <p:sp>
        <p:nvSpPr>
          <p:cNvPr id="67" name="설명선 2 66"/>
          <p:cNvSpPr/>
          <p:nvPr/>
        </p:nvSpPr>
        <p:spPr>
          <a:xfrm>
            <a:off x="440227" y="5610882"/>
            <a:ext cx="1636712" cy="368300"/>
          </a:xfrm>
          <a:prstGeom prst="borderCallout2">
            <a:avLst>
              <a:gd name="adj1" fmla="val -4637"/>
              <a:gd name="adj2" fmla="val 60940"/>
              <a:gd name="adj3" fmla="val -126250"/>
              <a:gd name="adj4" fmla="val 70298"/>
              <a:gd name="adj5" fmla="val -394998"/>
              <a:gd name="adj6" fmla="val 69703"/>
            </a:avLst>
          </a:prstGeom>
          <a:noFill/>
          <a:ln w="95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7. </a:t>
            </a:r>
            <a:r>
              <a:rPr lang="ko-KR" altLang="en-US" sz="800" dirty="0">
                <a:solidFill>
                  <a:schemeClr val="tx1"/>
                </a:solidFill>
              </a:rPr>
              <a:t>애플리케이션 수행이 종료 되면</a:t>
            </a:r>
            <a:endParaRPr lang="en-US" altLang="ko-KR" sz="800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컨테이너와 애플리케이션 마스터도 </a:t>
            </a:r>
            <a:endParaRPr lang="en-US" altLang="ko-KR" sz="800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종료</a:t>
            </a:r>
          </a:p>
        </p:txBody>
      </p:sp>
      <p:sp>
        <p:nvSpPr>
          <p:cNvPr id="68" name="모서리가 둥근 직사각형 67"/>
          <p:cNvSpPr/>
          <p:nvPr/>
        </p:nvSpPr>
        <p:spPr>
          <a:xfrm>
            <a:off x="3813664" y="1923119"/>
            <a:ext cx="1439863" cy="36036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</a:rPr>
              <a:t>리소스 매니저</a:t>
            </a:r>
          </a:p>
        </p:txBody>
      </p:sp>
      <p:sp>
        <p:nvSpPr>
          <p:cNvPr id="61" name="설명선 2 60"/>
          <p:cNvSpPr/>
          <p:nvPr/>
        </p:nvSpPr>
        <p:spPr>
          <a:xfrm>
            <a:off x="1218102" y="1623082"/>
            <a:ext cx="1636712" cy="368300"/>
          </a:xfrm>
          <a:prstGeom prst="borderCallout2">
            <a:avLst>
              <a:gd name="adj1" fmla="val 32782"/>
              <a:gd name="adj2" fmla="val 106796"/>
              <a:gd name="adj3" fmla="val 30443"/>
              <a:gd name="adj4" fmla="val 138818"/>
              <a:gd name="adj5" fmla="val 241130"/>
              <a:gd name="adj6" fmla="val 216232"/>
            </a:avLst>
          </a:prstGeom>
          <a:noFill/>
          <a:ln w="9525"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solidFill>
                  <a:schemeClr val="tx1"/>
                </a:solidFill>
              </a:rPr>
              <a:t>2. </a:t>
            </a:r>
            <a:r>
              <a:rPr lang="ko-KR" altLang="en-US" sz="800" dirty="0">
                <a:solidFill>
                  <a:schemeClr val="tx1"/>
                </a:solidFill>
              </a:rPr>
              <a:t>애플리케이션 마스터를 할당 </a:t>
            </a:r>
            <a:r>
              <a:rPr lang="ko-KR" altLang="en-US" sz="800" dirty="0" err="1">
                <a:solidFill>
                  <a:schemeClr val="tx1"/>
                </a:solidFill>
              </a:rPr>
              <a:t>받</a:t>
            </a:r>
            <a:endParaRPr lang="en-US" altLang="ko-KR" sz="800" dirty="0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 sz="800" dirty="0">
                <a:solidFill>
                  <a:schemeClr val="tx1"/>
                </a:solidFill>
              </a:rPr>
              <a:t>기 위한 </a:t>
            </a:r>
            <a:r>
              <a:rPr lang="ko-KR" altLang="en-US" sz="800" dirty="0" err="1">
                <a:solidFill>
                  <a:schemeClr val="tx1"/>
                </a:solidFill>
              </a:rPr>
              <a:t>노드매니저를</a:t>
            </a:r>
            <a:r>
              <a:rPr lang="ko-KR" altLang="en-US" sz="800" dirty="0">
                <a:solidFill>
                  <a:schemeClr val="tx1"/>
                </a:solidFill>
              </a:rPr>
              <a:t> 할당 받음</a:t>
            </a:r>
          </a:p>
        </p:txBody>
      </p:sp>
    </p:spTree>
    <p:extLst>
      <p:ext uri="{BB962C8B-B14F-4D97-AF65-F5344CB8AC3E}">
        <p14:creationId xmlns:p14="http://schemas.microsoft.com/office/powerpoint/2010/main" val="1413239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40615FDE-FE84-AA49-895C-EF9E97D80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하둡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YARN </a:t>
            </a:r>
            <a:r>
              <a:rPr lang="ko-KR" altLang="en-US" dirty="0"/>
              <a:t>리소스 할당 </a:t>
            </a:r>
            <a:r>
              <a:rPr lang="en-US" altLang="ko-KR" dirty="0"/>
              <a:t>(1/5)</a:t>
            </a:r>
            <a:endParaRPr lang="ko-KR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DA78E2-F3EB-444A-BC4D-B301574CB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E619-56F4-47BD-AF25-D74CD4526DA1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F1250E-B307-F143-9F0E-D091CCC22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278EEB-24FC-534F-AA47-784CA3C95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16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15DF215-DF36-814A-A321-7A8C997A8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1" y="1216561"/>
            <a:ext cx="4470595" cy="25546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AB54E78-59E6-C74E-9DAA-33270CC30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748" y="1216561"/>
            <a:ext cx="4455018" cy="258577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C8F13E4-1AB2-044E-9FD6-21103F02A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01" y="3857649"/>
            <a:ext cx="4517325" cy="258577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968882A-304C-1C42-B521-CFAE76A455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8192" y="3865438"/>
            <a:ext cx="4470595" cy="257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033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BCA39F-837A-0B4A-9475-C8BA48B08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하둡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YARN </a:t>
            </a:r>
            <a:r>
              <a:rPr lang="ko-KR" altLang="en-US" dirty="0"/>
              <a:t>리소스 할당 </a:t>
            </a:r>
            <a:r>
              <a:rPr lang="en-US" altLang="ko-KR" dirty="0"/>
              <a:t>(2/5)</a:t>
            </a:r>
            <a:endParaRPr lang="ko-KR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95D385-CCE2-2944-9580-BE1BB0A5E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E27CB-1718-4E82-8CDB-48F25948D047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770E10-1F70-F441-8148-C29B70228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47E0B6-562D-6F4A-AA52-FAC3496E8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17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E14B4A4-5FB8-834D-BD30-8BB2380F5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62" y="1323191"/>
            <a:ext cx="4522293" cy="25886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B1B889C-108A-C949-A06A-6F033801D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031" y="1323191"/>
            <a:ext cx="4491105" cy="258862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91F82CD-F5AE-5043-A5B6-5D48AEBFEB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61" y="4005873"/>
            <a:ext cx="4522293" cy="261981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CBC89BE-60FF-E04F-8665-74347B79C2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6407" y="3972457"/>
            <a:ext cx="4428729" cy="255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152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07CBA8-B58B-5144-A5FC-465E06A14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하둡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YARN </a:t>
            </a:r>
            <a:r>
              <a:rPr lang="ko-KR" altLang="en-US" dirty="0"/>
              <a:t>리소스 할당 </a:t>
            </a:r>
            <a:r>
              <a:rPr lang="en-US" altLang="ko-KR" dirty="0"/>
              <a:t>(3/5)</a:t>
            </a:r>
            <a:endParaRPr lang="ko-KR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B98DE8-9B2A-3448-B592-B08F6BD30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63EE9-E38F-42F2-837E-855897AB6435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E5FC84-7377-354E-B17E-5266BEF5B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E0C1-E568-C049-B3BB-07123078A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18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895C941-764B-6A49-A22D-3D4A93010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08" y="1160085"/>
            <a:ext cx="4564342" cy="260371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A11FCA8-CC3C-8447-BE14-CE90AC28A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398" y="1160085"/>
            <a:ext cx="4501602" cy="258802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FDA6BE2-E76B-F040-B863-DE741ECF73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78" y="3941863"/>
            <a:ext cx="4532972" cy="258802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8CF4D6F-51C0-054A-81B6-81EC9EEA60A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02"/>
          <a:stretch/>
        </p:blipFill>
        <p:spPr>
          <a:xfrm>
            <a:off x="4626713" y="3941862"/>
            <a:ext cx="4517287" cy="258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667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B67A07-096C-EF48-9355-CDC648304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하둡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YARN </a:t>
            </a:r>
            <a:r>
              <a:rPr lang="ko-KR" altLang="en-US" dirty="0"/>
              <a:t>리소스 할당 </a:t>
            </a:r>
            <a:r>
              <a:rPr lang="en-US" altLang="ko-KR" dirty="0"/>
              <a:t>(4/5)</a:t>
            </a:r>
            <a:endParaRPr lang="ko-KR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04006B-D027-7342-A70B-6712D5D45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A1857-3159-4405-9402-5733E43F704F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D27B34-E6F0-5C4E-89C6-76C447F34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F8DF1C-C182-D64B-A5C4-AE538219B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19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07C3054-EC84-9B47-B949-62C8593960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8" t="2124" r="-2108" b="2124"/>
          <a:stretch/>
        </p:blipFill>
        <p:spPr>
          <a:xfrm>
            <a:off x="123273" y="1259244"/>
            <a:ext cx="4398803" cy="244232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1FB7227-FAAF-DF44-A14C-CEEA27296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649" y="1165301"/>
            <a:ext cx="4383530" cy="255069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D255750-611E-EF49-A624-E76C5B927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8" y="3936510"/>
            <a:ext cx="4459898" cy="255069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9E07539-5A81-414F-B7BB-5A7E896350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3007" y="3936510"/>
            <a:ext cx="4475172" cy="253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11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학습내용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YARN</a:t>
            </a: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420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04BE49-6505-7D43-94D8-1D77DC741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하둡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r>
              <a:rPr lang="en-US" altLang="ko-KR" dirty="0"/>
              <a:t>YARN </a:t>
            </a:r>
            <a:r>
              <a:rPr lang="ko-KR" altLang="en-US" dirty="0"/>
              <a:t>리소스 할당 </a:t>
            </a:r>
            <a:r>
              <a:rPr lang="en-US" altLang="ko-KR" dirty="0"/>
              <a:t>(5/5)</a:t>
            </a:r>
            <a:endParaRPr lang="ko-KR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1C2E23-C800-0744-A99B-D560B41A3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66329-1056-4DDD-BF8C-811C21FDBB87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C3A915-00A7-5445-9CC4-DBC32895F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3B1C23-261B-8947-B087-0E3919ED8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20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5E3B472-EDA6-7E4F-97A9-F0875E841F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9" b="1"/>
          <a:stretch/>
        </p:blipFill>
        <p:spPr>
          <a:xfrm>
            <a:off x="98158" y="1463040"/>
            <a:ext cx="4783899" cy="268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4398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YARN</a:t>
            </a:r>
            <a:r>
              <a:rPr lang="ko-KR" altLang="en-US"/>
              <a:t>의 장점</a:t>
            </a:r>
          </a:p>
        </p:txBody>
      </p:sp>
      <p:sp>
        <p:nvSpPr>
          <p:cNvPr id="68611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확장성</a:t>
            </a:r>
            <a:endParaRPr lang="en-US" altLang="ko-KR"/>
          </a:p>
          <a:p>
            <a:pPr lvl="1"/>
            <a:r>
              <a:rPr lang="ko-KR" altLang="en-US"/>
              <a:t>실행가능 서버의 개수</a:t>
            </a:r>
            <a:endParaRPr lang="en-US" altLang="ko-KR"/>
          </a:p>
          <a:p>
            <a:pPr lvl="2"/>
            <a:r>
              <a:rPr lang="en-US" altLang="ko-KR"/>
              <a:t>4000</a:t>
            </a:r>
            <a:r>
              <a:rPr lang="ko-KR" altLang="en-US"/>
              <a:t>대 </a:t>
            </a:r>
            <a:r>
              <a:rPr lang="en-US" altLang="ko-KR"/>
              <a:t>-&gt; 6000</a:t>
            </a:r>
            <a:r>
              <a:rPr lang="ko-KR" altLang="en-US"/>
              <a:t>대 이상</a:t>
            </a:r>
            <a:endParaRPr lang="en-US" altLang="ko-KR"/>
          </a:p>
          <a:p>
            <a:r>
              <a:rPr lang="ko-KR" altLang="en-US"/>
              <a:t>가용성</a:t>
            </a:r>
            <a:endParaRPr lang="en-US" altLang="ko-KR"/>
          </a:p>
          <a:p>
            <a:pPr lvl="1"/>
            <a:r>
              <a:rPr lang="ko-KR" altLang="en-US"/>
              <a:t>보조 리소스 매니저를 사용</a:t>
            </a:r>
            <a:endParaRPr lang="en-US" altLang="ko-KR"/>
          </a:p>
          <a:p>
            <a:pPr lvl="2"/>
            <a:r>
              <a:rPr lang="ko-KR" altLang="en-US"/>
              <a:t>리소스 매니저에 장애가 발생하면 보조 리소스 사용</a:t>
            </a:r>
            <a:endParaRPr lang="en-US" altLang="ko-KR"/>
          </a:p>
          <a:p>
            <a:r>
              <a:rPr lang="ko-KR" altLang="en-US"/>
              <a:t>호환성</a:t>
            </a:r>
            <a:endParaRPr lang="en-US" altLang="ko-KR"/>
          </a:p>
          <a:p>
            <a:pPr lvl="1"/>
            <a:r>
              <a:rPr lang="en-US" altLang="ko-KR"/>
              <a:t>Hadoop 1.x</a:t>
            </a:r>
            <a:r>
              <a:rPr lang="ko-KR" altLang="en-US"/>
              <a:t>와 호환가능</a:t>
            </a:r>
            <a:endParaRPr lang="en-US" altLang="ko-KR"/>
          </a:p>
          <a:p>
            <a:r>
              <a:rPr lang="ko-KR" altLang="en-US"/>
              <a:t>리소스 이용확대</a:t>
            </a:r>
            <a:endParaRPr lang="en-US" altLang="ko-KR"/>
          </a:p>
          <a:p>
            <a:pPr lvl="1"/>
            <a:r>
              <a:rPr lang="en-US" altLang="ko-KR"/>
              <a:t>Hadoop 1.x</a:t>
            </a:r>
            <a:r>
              <a:rPr lang="ko-KR" altLang="en-US"/>
              <a:t>의 맵</a:t>
            </a:r>
            <a:r>
              <a:rPr lang="en-US" altLang="ko-KR"/>
              <a:t>,</a:t>
            </a:r>
            <a:r>
              <a:rPr lang="ko-KR" altLang="en-US"/>
              <a:t>리듀스 슬롯 할당방법이 개선</a:t>
            </a:r>
            <a:endParaRPr lang="en-US" altLang="ko-KR"/>
          </a:p>
          <a:p>
            <a:r>
              <a:rPr lang="ko-KR" altLang="en-US"/>
              <a:t>알고리즘 지원 확대</a:t>
            </a:r>
            <a:endParaRPr lang="en-US" altLang="ko-KR"/>
          </a:p>
          <a:p>
            <a:pPr lvl="1"/>
            <a:r>
              <a:rPr lang="ko-KR" altLang="en-US"/>
              <a:t>다양한 프로그래밍 모델 사용 가능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9DCDC-E21F-4DF3-A78A-E912F3ADC73F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704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45F71-94E8-9042-96BE-C2E8B66A0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Hadoop 1.0 MapReduce(1/3)</a:t>
            </a:r>
            <a:endParaRPr lang="ko-KR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238070-D4E2-3F4E-89DC-382342D44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5AB76-78D0-4123-B842-9E085C00E595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2956B6-00DF-FF41-9374-10A04A8F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776F0-57D4-4643-8171-5303B7609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EBDEF6B-7B52-814E-B8EC-C6C7622CDF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1"/>
          <a:stretch/>
        </p:blipFill>
        <p:spPr>
          <a:xfrm>
            <a:off x="198533" y="1317971"/>
            <a:ext cx="4302978" cy="247976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7A57691-6FCA-6F48-AB6B-60D2F3A187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641" y="1314051"/>
            <a:ext cx="4363370" cy="246100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B637758-630A-7A40-9D9B-8EBDDB1C77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043" y="3918216"/>
            <a:ext cx="4378468" cy="249119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8E97318-0192-D543-830C-C34214A974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641" y="3906873"/>
            <a:ext cx="4363370" cy="249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38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B48753-1AA4-A145-98EC-008BA3A1A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Hadoop 1.0 MapReduce(2/3)</a:t>
            </a:r>
            <a:endParaRPr lang="ko-KR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053AFC-B969-5A4C-A87A-CC8319580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2AC8F-322A-4F3C-86DE-41A08523AC56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44A277-4D54-2A40-9CF0-50682A316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54635A-E9DC-CA46-9A9B-D509DE0B8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05FF226-0AB4-0A4F-A60E-F6BF86670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04" y="1323190"/>
            <a:ext cx="4305907" cy="24519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68AAB54-BBBF-B249-AC87-73E229803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125" y="1323190"/>
            <a:ext cx="4365711" cy="248187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4ED0DF9-3312-DE40-9E44-FD4F2F95B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248" y="3911590"/>
            <a:ext cx="4320858" cy="248187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23382D3-ACB3-0648-90A6-2F268BC13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3125" y="3919065"/>
            <a:ext cx="4335809" cy="246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532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C1C7C3-143E-0445-B55D-3291BE019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Hadoop 1.0 MapReduce(3/3)</a:t>
            </a:r>
            <a:endParaRPr lang="ko-KR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02680-B0B4-F04D-AEFB-93F20A103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DDFE1-9221-4971-BCF8-8D62646697A9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7D3382-BDA9-3243-81EF-601785215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A2D28F-6B1D-E24E-A8F7-481F132A8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E222D06-0D6A-AC48-B7DC-ECB45F39F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53" y="1323191"/>
            <a:ext cx="4356644" cy="245915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EA6FD3B-19BA-B144-8C07-9DB94C2AA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236" y="1323191"/>
            <a:ext cx="4371824" cy="248951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CA66531-D93A-554A-AE97-6DBB2E9181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153" y="3921582"/>
            <a:ext cx="4402184" cy="251987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ACE5BE1-6CED-864C-9051-2DEFCA2D21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4635" y="3965801"/>
            <a:ext cx="4371824" cy="251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19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하둡</a:t>
            </a:r>
            <a:r>
              <a:rPr lang="ko-KR" altLang="en-US" dirty="0"/>
              <a:t> </a:t>
            </a:r>
            <a:r>
              <a:rPr lang="en-US" altLang="ko-KR" dirty="0"/>
              <a:t>2.0 </a:t>
            </a:r>
            <a:r>
              <a:rPr lang="ko-KR" altLang="en-US" dirty="0"/>
              <a:t>부터 커다란 변화가 포함됨</a:t>
            </a:r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227" y="1180817"/>
            <a:ext cx="7941546" cy="4496366"/>
          </a:xfr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E511F-4E76-49CE-818A-FB749F7D9083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7432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A499C3-C053-B545-B0B9-118846610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YARN</a:t>
            </a:r>
            <a:r>
              <a:rPr lang="ko-KR" altLang="en-US" dirty="0"/>
              <a:t> 등장 배경</a:t>
            </a:r>
            <a:r>
              <a:rPr lang="en-US" altLang="ko-KR" dirty="0"/>
              <a:t> (1/3)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4C067-76E8-1F4A-B213-3DE807A8F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Cluster</a:t>
            </a:r>
            <a:r>
              <a:rPr lang="ko-KR" altLang="en-US" dirty="0"/>
              <a:t>의 확장성 </a:t>
            </a:r>
          </a:p>
          <a:p>
            <a:pPr lvl="1"/>
            <a:r>
              <a:rPr lang="en-US" altLang="ko-KR" dirty="0"/>
              <a:t>HADOOP 1</a:t>
            </a:r>
          </a:p>
          <a:p>
            <a:pPr lvl="2"/>
            <a:r>
              <a:rPr lang="ko-KR" altLang="en-US" dirty="0"/>
              <a:t>클러스터의 규모와는 상관없이 </a:t>
            </a:r>
            <a:r>
              <a:rPr lang="en-US" altLang="ko-KR" dirty="0"/>
              <a:t>Job Tracker</a:t>
            </a:r>
            <a:r>
              <a:rPr lang="ko-KR" altLang="en-US" dirty="0"/>
              <a:t>의 개수는 </a:t>
            </a:r>
            <a:r>
              <a:rPr lang="en-US" altLang="ko-KR" dirty="0"/>
              <a:t>1</a:t>
            </a:r>
            <a:r>
              <a:rPr lang="ko-KR" altLang="en-US" dirty="0"/>
              <a:t>개 </a:t>
            </a:r>
            <a:r>
              <a:rPr lang="en-US" altLang="ko-KR" dirty="0"/>
              <a:t>(Bottle Neck) </a:t>
            </a:r>
            <a:endParaRPr lang="ko-KR" altLang="en-US" dirty="0"/>
          </a:p>
          <a:p>
            <a:pPr lvl="2"/>
            <a:r>
              <a:rPr lang="ko-KR" altLang="en-US" dirty="0"/>
              <a:t>예를 들어 </a:t>
            </a:r>
            <a:r>
              <a:rPr lang="en-US" altLang="ko-KR" dirty="0"/>
              <a:t>4000</a:t>
            </a:r>
            <a:r>
              <a:rPr lang="ko-KR" altLang="en-US" dirty="0"/>
              <a:t>개의 노드로 구성된 클러스터에 단 </a:t>
            </a:r>
            <a:r>
              <a:rPr lang="en-US" altLang="ko-KR" dirty="0"/>
              <a:t>1</a:t>
            </a:r>
            <a:r>
              <a:rPr lang="ko-KR" altLang="en-US" dirty="0"/>
              <a:t>개의 </a:t>
            </a:r>
            <a:r>
              <a:rPr lang="en-US" altLang="ko-KR" dirty="0" err="1"/>
              <a:t>JobTracker</a:t>
            </a:r>
            <a:r>
              <a:rPr lang="ko-KR" altLang="en-US" dirty="0"/>
              <a:t>가 모든 노드의 </a:t>
            </a:r>
            <a:r>
              <a:rPr lang="en-US" altLang="ko-KR" dirty="0"/>
              <a:t>job</a:t>
            </a:r>
            <a:r>
              <a:rPr lang="ko-KR" altLang="en-US" dirty="0"/>
              <a:t>을 관리 </a:t>
            </a:r>
          </a:p>
          <a:p>
            <a:pPr lvl="1"/>
            <a:r>
              <a:rPr lang="en-US" altLang="ko-KR" dirty="0"/>
              <a:t>HADOOP 2 YARN </a:t>
            </a:r>
          </a:p>
          <a:p>
            <a:pPr lvl="2"/>
            <a:r>
              <a:rPr lang="en-US" altLang="ko-KR" dirty="0"/>
              <a:t>Job Tracker</a:t>
            </a:r>
            <a:r>
              <a:rPr lang="ko-KR" altLang="en-US" dirty="0"/>
              <a:t>의 기능을 </a:t>
            </a:r>
            <a:r>
              <a:rPr lang="en-US" altLang="ko-KR" dirty="0"/>
              <a:t>Resource Manager</a:t>
            </a:r>
            <a:r>
              <a:rPr lang="ko-KR" altLang="en-US" dirty="0"/>
              <a:t>와 </a:t>
            </a:r>
            <a:r>
              <a:rPr lang="en-US" altLang="ko-KR" dirty="0"/>
              <a:t>Application Master</a:t>
            </a:r>
            <a:r>
              <a:rPr lang="ko-KR" altLang="en-US" dirty="0"/>
              <a:t>로 분리 </a:t>
            </a:r>
            <a:endParaRPr lang="en-US" altLang="ko-KR" dirty="0"/>
          </a:p>
          <a:p>
            <a:pPr lvl="2"/>
            <a:r>
              <a:rPr lang="ko-KR" altLang="en-US" dirty="0"/>
              <a:t>클러스터에는 여러 개의 </a:t>
            </a:r>
            <a:r>
              <a:rPr lang="en-US" altLang="ko-KR" dirty="0"/>
              <a:t>Application</a:t>
            </a:r>
            <a:r>
              <a:rPr lang="ko-KR" altLang="en-US" dirty="0"/>
              <a:t>이 동시</a:t>
            </a:r>
            <a:r>
              <a:rPr lang="en-US" altLang="ko-KR" dirty="0"/>
              <a:t> </a:t>
            </a:r>
            <a:r>
              <a:rPr lang="ko-KR" altLang="en-US" dirty="0"/>
              <a:t>동작 가능</a:t>
            </a:r>
            <a:endParaRPr lang="en-US" altLang="ko-KR" dirty="0"/>
          </a:p>
          <a:p>
            <a:pPr lvl="2"/>
            <a:r>
              <a:rPr lang="ko-KR" altLang="en-US" dirty="0"/>
              <a:t>각 </a:t>
            </a:r>
            <a:r>
              <a:rPr lang="en-US" altLang="ko-KR" dirty="0"/>
              <a:t>Application</a:t>
            </a:r>
            <a:r>
              <a:rPr lang="ko-KR" altLang="en-US" dirty="0"/>
              <a:t>은 </a:t>
            </a:r>
            <a:r>
              <a:rPr lang="en-US" altLang="ko-KR" dirty="0"/>
              <a:t>Application Master</a:t>
            </a:r>
            <a:r>
              <a:rPr lang="ko-KR" altLang="en-US" dirty="0"/>
              <a:t>가 모든 </a:t>
            </a:r>
            <a:r>
              <a:rPr lang="en-US" altLang="ko-KR" dirty="0"/>
              <a:t>task</a:t>
            </a:r>
            <a:r>
              <a:rPr lang="ko-KR" altLang="en-US" dirty="0" err="1"/>
              <a:t>를</a:t>
            </a:r>
            <a:r>
              <a:rPr lang="ko-KR" altLang="en-US" dirty="0"/>
              <a:t> 관리 </a:t>
            </a:r>
          </a:p>
          <a:p>
            <a:endParaRPr lang="ko-KR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17F3D-8C00-4B4C-AEA0-66029041E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4833-AB9C-4F31-8FCA-E983327E8420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B4EA3-8029-5D4A-BBBE-8FD0325B8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753A2-E8A5-9C40-9496-24B6C0A53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983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2371216F-B8F8-48B9-B240-7101E011B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A61E6-1BF7-C84B-94D7-E2220D157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77718-9F39-4BAF-9990-9BF415CC7D40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5CD4AC-0A96-4C4F-956D-76E8945D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ECFC8C-627C-634C-90A2-E4EC150C6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505FB76-B014-D849-993E-AF7C37379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521" y="2614334"/>
            <a:ext cx="7091977" cy="366187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6286783-46D6-48EF-8BC1-175EC7B91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1129" y="1098837"/>
            <a:ext cx="3421741" cy="132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11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66677415-2763-F148-992E-449740817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YARN</a:t>
            </a:r>
            <a:r>
              <a:rPr lang="ko-KR" altLang="en-US" dirty="0"/>
              <a:t> 등장 배경</a:t>
            </a:r>
            <a:r>
              <a:rPr lang="en-US" altLang="ko-KR" dirty="0"/>
              <a:t> (2/3)</a:t>
            </a:r>
            <a:endParaRPr lang="ko-KR" alt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E05D93D-1707-0F42-AB95-304EFF454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Application </a:t>
            </a:r>
            <a:r>
              <a:rPr lang="ko-KR" altLang="en-US" dirty="0"/>
              <a:t>호환성 </a:t>
            </a:r>
          </a:p>
          <a:p>
            <a:pPr lvl="1"/>
            <a:r>
              <a:rPr lang="en-US" altLang="ko-KR" dirty="0"/>
              <a:t>HADOOP 1</a:t>
            </a:r>
          </a:p>
          <a:p>
            <a:pPr lvl="2"/>
            <a:r>
              <a:rPr lang="en-US" altLang="ko-KR" dirty="0"/>
              <a:t>MapReduce</a:t>
            </a:r>
            <a:r>
              <a:rPr lang="ko-KR" altLang="en-US" dirty="0"/>
              <a:t>외에 다른 </a:t>
            </a:r>
            <a:r>
              <a:rPr lang="en-US" altLang="ko-KR" dirty="0"/>
              <a:t>Application</a:t>
            </a:r>
            <a:r>
              <a:rPr lang="ko-KR" altLang="en-US" dirty="0"/>
              <a:t>은 클러스터의 자원을 공유할 수 없는 문제 </a:t>
            </a:r>
            <a:endParaRPr lang="en-US" altLang="ko-KR" dirty="0"/>
          </a:p>
          <a:p>
            <a:pPr lvl="1"/>
            <a:r>
              <a:rPr lang="en-US" altLang="ko-KR" dirty="0"/>
              <a:t>HADOOP 2 YARN</a:t>
            </a:r>
          </a:p>
          <a:p>
            <a:pPr lvl="2"/>
            <a:r>
              <a:rPr lang="ko-KR" altLang="en-US" dirty="0"/>
              <a:t>같은 클러스터내에서 </a:t>
            </a:r>
            <a:r>
              <a:rPr lang="en-US" altLang="ko-KR" dirty="0" err="1"/>
              <a:t>MapReduce</a:t>
            </a:r>
            <a:r>
              <a:rPr lang="en-US" altLang="ko-KR" dirty="0"/>
              <a:t> </a:t>
            </a:r>
            <a:r>
              <a:rPr lang="ko-KR" altLang="en-US" dirty="0"/>
              <a:t>와 다른 </a:t>
            </a:r>
            <a:r>
              <a:rPr lang="en-US" altLang="ko-KR" dirty="0"/>
              <a:t>application</a:t>
            </a:r>
            <a:r>
              <a:rPr lang="ko-KR" altLang="en-US" dirty="0"/>
              <a:t>을 실행할 수 있도록 지원 </a:t>
            </a:r>
          </a:p>
          <a:p>
            <a:endParaRPr lang="ko-KR" alt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A12CD1-17B2-2149-A04D-47D83A5B7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C8D0-9086-4EBA-8833-49AB83AF66A4}" type="datetime1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0B279-C728-C840-B87E-652C6345A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분산시스템기초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6E4A5-1C4D-7241-B5EF-EE2720EF7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4B6F3-0DB9-453D-886A-FB050512C29F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96B0052-7531-2C4F-B884-290330F4C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024" y="3563900"/>
            <a:ext cx="7610971" cy="260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92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4476</TotalTime>
  <Words>677</Words>
  <Application>Microsoft Office PowerPoint</Application>
  <PresentationFormat>화면 슬라이드 쇼(4:3)</PresentationFormat>
  <Paragraphs>185</Paragraphs>
  <Slides>21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한컴산뜻돋움</vt:lpstr>
      <vt:lpstr>Arial</vt:lpstr>
      <vt:lpstr>Calibri</vt:lpstr>
      <vt:lpstr>Wingdings</vt:lpstr>
      <vt:lpstr>맑은 고딕</vt:lpstr>
      <vt:lpstr>Office 테마</vt:lpstr>
      <vt:lpstr>분산시스템 기초 - 하둡개요 -</vt:lpstr>
      <vt:lpstr>학습내용</vt:lpstr>
      <vt:lpstr>Hadoop 1.0 MapReduce(1/3)</vt:lpstr>
      <vt:lpstr>Hadoop 1.0 MapReduce(2/3)</vt:lpstr>
      <vt:lpstr>Hadoop 1.0 MapReduce(3/3)</vt:lpstr>
      <vt:lpstr>하둡 2.0 부터 커다란 변화가 포함됨</vt:lpstr>
      <vt:lpstr>YARN 등장 배경 (1/3)</vt:lpstr>
      <vt:lpstr>PowerPoint 프레젠테이션</vt:lpstr>
      <vt:lpstr>YARN 등장 배경 (2/3)</vt:lpstr>
      <vt:lpstr>YARN 등장 배경 (3/3)</vt:lpstr>
      <vt:lpstr>YARN 시스템 아키텍처</vt:lpstr>
      <vt:lpstr>YARN 시스템 아키텍처</vt:lpstr>
      <vt:lpstr>YARN 구성</vt:lpstr>
      <vt:lpstr>YARN 구성</vt:lpstr>
      <vt:lpstr>YARN 시스템 아키텍처</vt:lpstr>
      <vt:lpstr>하둡 2 YARN 리소스 할당 (1/5)</vt:lpstr>
      <vt:lpstr>하둡 2 YARN 리소스 할당 (2/5)</vt:lpstr>
      <vt:lpstr>하둡 2 YARN 리소스 할당 (3/5)</vt:lpstr>
      <vt:lpstr>하둡 2 YARN 리소스 할당 (4/5)</vt:lpstr>
      <vt:lpstr>하둡 2 YARN 리소스 할당 (5/5)</vt:lpstr>
      <vt:lpstr>YARN의 장점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DeepView 과제 Kick-Off 미팅</dc:title>
  <dc:creator>Song Seokil</dc:creator>
  <cp:lastModifiedBy>Song Seokil</cp:lastModifiedBy>
  <cp:revision>10</cp:revision>
  <dcterms:created xsi:type="dcterms:W3CDTF">2022-03-10T14:08:59Z</dcterms:created>
  <dcterms:modified xsi:type="dcterms:W3CDTF">2023-03-15T23:37:34Z</dcterms:modified>
</cp:coreProperties>
</file>

<file path=docProps/thumbnail.jpeg>
</file>